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F5C-027E-4588-A794-4D09D62CEA7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C7A0-2022-4435-A472-1F813B66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F5C-027E-4588-A794-4D09D62CEA7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C7A0-2022-4435-A472-1F813B66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F5C-027E-4588-A794-4D09D62CEA7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C7A0-2022-4435-A472-1F813B66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F5C-027E-4588-A794-4D09D62CEA7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C7A0-2022-4435-A472-1F813B66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F5C-027E-4588-A794-4D09D62CEA7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C7A0-2022-4435-A472-1F813B66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F5C-027E-4588-A794-4D09D62CEA7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C7A0-2022-4435-A472-1F813B66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F5C-027E-4588-A794-4D09D62CEA7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C7A0-2022-4435-A472-1F813B66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F5C-027E-4588-A794-4D09D62CEA7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C7A0-2022-4435-A472-1F813B66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F5C-027E-4588-A794-4D09D62CEA7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C7A0-2022-4435-A472-1F813B66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F5C-027E-4588-A794-4D09D62CEA7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C7A0-2022-4435-A472-1F813B66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F5C-027E-4588-A794-4D09D62CEA7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C7A0-2022-4435-A472-1F813B66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fac10855dbd.png"/>
          <p:cNvPicPr>
            <a:picLocks noChangeAspect="1"/>
          </p:cNvPicPr>
          <p:nvPr/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0" y="4714884"/>
            <a:ext cx="9144000" cy="214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DF5C-027E-4588-A794-4D09D62CEA72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6C7A0-2022-4435-A472-1F813B66E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31550" cmpd="sng">
            <a:gradFill>
              <a:gsLst>
                <a:gs pos="70000">
                  <a:schemeClr val="accent6">
                    <a:shade val="50000"/>
                    <a:satMod val="190000"/>
                  </a:schemeClr>
                </a:gs>
                <a:gs pos="0">
                  <a:schemeClr val="accent6">
                    <a:tint val="77000"/>
                    <a:satMod val="180000"/>
                  </a:schemeClr>
                </a:gs>
              </a:gsLst>
              <a:lin ang="5400000"/>
            </a:gradFill>
            <a:prstDash val="solid"/>
          </a:ln>
          <a:solidFill>
            <a:schemeClr val="accent6">
              <a:tint val="15000"/>
              <a:satMod val="200000"/>
            </a:schemeClr>
          </a:solidFill>
          <a:effectLst>
            <a:outerShdw blurRad="50800" dist="40000" dir="5400000" algn="tl" rotWithShape="0">
              <a:srgbClr val="000000">
                <a:shade val="5000"/>
                <a:satMod val="120000"/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4.gif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83" name="Picture 35" descr="jy tyjze yhj,gazh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94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483768" y="332656"/>
            <a:ext cx="5616575" cy="374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Verdana" pitchFamily="34" charset="0"/>
              </a:rPr>
              <a:t>Дидактические игры на уроках обучения грамоте</a:t>
            </a:r>
          </a:p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Verdana" pitchFamily="34" charset="0"/>
              </a:rPr>
              <a:t> в 1 классе</a:t>
            </a:r>
            <a:endParaRPr lang="fr-FR" sz="4400" b="1" dirty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232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36510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83" name="Picture 35" descr="jy tyjze yhj,gazh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60232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36510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1628800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Цели: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закрепление умение различать гласные и согласные звуки;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умение  давать характеристику звукам.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620688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Игра «Необычный дождик»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D:\Диск С\Мои рисунки\для презентаций\п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861048"/>
            <a:ext cx="1800200" cy="2395887"/>
          </a:xfrm>
          <a:prstGeom prst="rect">
            <a:avLst/>
          </a:prstGeom>
          <a:noFill/>
        </p:spPr>
      </p:pic>
      <p:pic>
        <p:nvPicPr>
          <p:cNvPr id="1032" name="Picture 8" descr="C:\Documents and Settings\Пользователь\Мои документы\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0248">
            <a:off x="6579150" y="3038412"/>
            <a:ext cx="1650660" cy="2451476"/>
          </a:xfrm>
          <a:prstGeom prst="rect">
            <a:avLst/>
          </a:prstGeom>
          <a:noFill/>
        </p:spPr>
      </p:pic>
      <p:pic>
        <p:nvPicPr>
          <p:cNvPr id="1036" name="Picture 12" descr="C:\Documents and Settings\Пользователь\Мои документы\x_b84ca5f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0"/>
            <a:ext cx="1245169" cy="1224135"/>
          </a:xfrm>
          <a:prstGeom prst="rect">
            <a:avLst/>
          </a:prstGeom>
          <a:noFill/>
        </p:spPr>
      </p:pic>
      <p:sp>
        <p:nvSpPr>
          <p:cNvPr id="12" name="Облако 11"/>
          <p:cNvSpPr/>
          <p:nvPr/>
        </p:nvSpPr>
        <p:spPr>
          <a:xfrm>
            <a:off x="395536" y="404664"/>
            <a:ext cx="8424936" cy="23042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G:\картинки\UMBRELLA.WM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9000" contrast="11000"/>
          </a:blip>
          <a:srcRect/>
          <a:stretch>
            <a:fillRect/>
          </a:stretch>
        </p:blipFill>
        <p:spPr bwMode="auto">
          <a:xfrm>
            <a:off x="5796136" y="2420888"/>
            <a:ext cx="2544742" cy="2286016"/>
          </a:xfrm>
          <a:prstGeom prst="rect">
            <a:avLst/>
          </a:prstGeom>
          <a:noFill/>
        </p:spPr>
      </p:pic>
      <p:pic>
        <p:nvPicPr>
          <p:cNvPr id="1037" name="Picture 13" descr="C:\Documents and Settings\Пользователь\Мои документы\i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229414">
            <a:off x="1347148" y="3215752"/>
            <a:ext cx="1442996" cy="1472444"/>
          </a:xfrm>
          <a:prstGeom prst="rect">
            <a:avLst/>
          </a:prstGeom>
          <a:noFill/>
        </p:spPr>
      </p:pic>
      <p:sp>
        <p:nvSpPr>
          <p:cNvPr id="17" name="Капля 16"/>
          <p:cNvSpPr/>
          <p:nvPr/>
        </p:nvSpPr>
        <p:spPr>
          <a:xfrm>
            <a:off x="2123728" y="1268760"/>
            <a:ext cx="500066" cy="428628"/>
          </a:xfrm>
          <a:prstGeom prst="teardrop">
            <a:avLst>
              <a:gd name="adj" fmla="val 1818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У</a:t>
            </a:r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8" name="Капля 17"/>
          <p:cNvSpPr/>
          <p:nvPr/>
        </p:nvSpPr>
        <p:spPr>
          <a:xfrm>
            <a:off x="827584" y="1196752"/>
            <a:ext cx="500066" cy="428628"/>
          </a:xfrm>
          <a:prstGeom prst="teardrop">
            <a:avLst>
              <a:gd name="adj" fmla="val 1818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О</a:t>
            </a:r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0" name="Капля 19"/>
          <p:cNvSpPr/>
          <p:nvPr/>
        </p:nvSpPr>
        <p:spPr>
          <a:xfrm>
            <a:off x="1331640" y="1628800"/>
            <a:ext cx="500066" cy="428628"/>
          </a:xfrm>
          <a:prstGeom prst="teardrop">
            <a:avLst>
              <a:gd name="adj" fmla="val 1818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Ы</a:t>
            </a:r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1" name="Капля 20"/>
          <p:cNvSpPr/>
          <p:nvPr/>
        </p:nvSpPr>
        <p:spPr>
          <a:xfrm>
            <a:off x="3851920" y="2276872"/>
            <a:ext cx="500066" cy="428628"/>
          </a:xfrm>
          <a:prstGeom prst="teardrop">
            <a:avLst>
              <a:gd name="adj" fmla="val 1818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Э</a:t>
            </a:r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2" name="Капля 21"/>
          <p:cNvSpPr/>
          <p:nvPr/>
        </p:nvSpPr>
        <p:spPr>
          <a:xfrm>
            <a:off x="1547664" y="764704"/>
            <a:ext cx="500066" cy="428628"/>
          </a:xfrm>
          <a:prstGeom prst="teardrop">
            <a:avLst>
              <a:gd name="adj" fmla="val 1818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И</a:t>
            </a:r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3" name="Капля 22"/>
          <p:cNvSpPr/>
          <p:nvPr/>
        </p:nvSpPr>
        <p:spPr>
          <a:xfrm>
            <a:off x="3491880" y="1628800"/>
            <a:ext cx="500066" cy="428628"/>
          </a:xfrm>
          <a:prstGeom prst="teardrop">
            <a:avLst>
              <a:gd name="adj" fmla="val 1818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А</a:t>
            </a:r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4" name="Капля 23"/>
          <p:cNvSpPr/>
          <p:nvPr/>
        </p:nvSpPr>
        <p:spPr>
          <a:xfrm rot="20435323">
            <a:off x="3631642" y="768187"/>
            <a:ext cx="539819" cy="500066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Н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6" name="Подзаголовок 2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Капля 26"/>
          <p:cNvSpPr/>
          <p:nvPr/>
        </p:nvSpPr>
        <p:spPr>
          <a:xfrm rot="20435323">
            <a:off x="4568674" y="1482850"/>
            <a:ext cx="507217" cy="500066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Д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9" name="Капля 28"/>
          <p:cNvSpPr/>
          <p:nvPr/>
        </p:nvSpPr>
        <p:spPr>
          <a:xfrm rot="20435323">
            <a:off x="5575860" y="1992323"/>
            <a:ext cx="539819" cy="500066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Г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1" name="Капля 30"/>
          <p:cNvSpPr/>
          <p:nvPr/>
        </p:nvSpPr>
        <p:spPr>
          <a:xfrm rot="20435323">
            <a:off x="4835682" y="1126533"/>
            <a:ext cx="508005" cy="373685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Б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2" name="Капля 31"/>
          <p:cNvSpPr/>
          <p:nvPr/>
        </p:nvSpPr>
        <p:spPr>
          <a:xfrm rot="20435323">
            <a:off x="4547651" y="2134645"/>
            <a:ext cx="508005" cy="373685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В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3" name="Капля 32"/>
          <p:cNvSpPr/>
          <p:nvPr/>
        </p:nvSpPr>
        <p:spPr>
          <a:xfrm rot="20435323">
            <a:off x="2767548" y="1200235"/>
            <a:ext cx="539819" cy="500066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М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4" name="Капля 33"/>
          <p:cNvSpPr/>
          <p:nvPr/>
        </p:nvSpPr>
        <p:spPr>
          <a:xfrm rot="20435323">
            <a:off x="4065189" y="1119478"/>
            <a:ext cx="487165" cy="500066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К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5" name="Капля 34"/>
          <p:cNvSpPr/>
          <p:nvPr/>
        </p:nvSpPr>
        <p:spPr>
          <a:xfrm rot="20435323">
            <a:off x="5071804" y="1560275"/>
            <a:ext cx="539819" cy="500066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Л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6" name="Капля 35"/>
          <p:cNvSpPr/>
          <p:nvPr/>
        </p:nvSpPr>
        <p:spPr>
          <a:xfrm rot="20435323">
            <a:off x="5719876" y="1272244"/>
            <a:ext cx="539819" cy="500066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Ж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8" name="Капля 37"/>
          <p:cNvSpPr/>
          <p:nvPr/>
        </p:nvSpPr>
        <p:spPr>
          <a:xfrm rot="20435323">
            <a:off x="6872930" y="1842890"/>
            <a:ext cx="507217" cy="500066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П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9" name="Капля 38"/>
          <p:cNvSpPr/>
          <p:nvPr/>
        </p:nvSpPr>
        <p:spPr>
          <a:xfrm rot="20435323">
            <a:off x="2335746" y="1918875"/>
            <a:ext cx="531149" cy="500066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З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40" name="Капля 39"/>
          <p:cNvSpPr/>
          <p:nvPr/>
        </p:nvSpPr>
        <p:spPr>
          <a:xfrm rot="20435323">
            <a:off x="5000722" y="2274937"/>
            <a:ext cx="507217" cy="500066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Р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41" name="Капля 40"/>
          <p:cNvSpPr/>
          <p:nvPr/>
        </p:nvSpPr>
        <p:spPr>
          <a:xfrm rot="20435323">
            <a:off x="7093034" y="1336819"/>
            <a:ext cx="499055" cy="523226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Щ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42" name="Капля 41"/>
          <p:cNvSpPr/>
          <p:nvPr/>
        </p:nvSpPr>
        <p:spPr>
          <a:xfrm rot="20435323">
            <a:off x="3473219" y="533317"/>
            <a:ext cx="407711" cy="390767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Ш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43" name="Капля 42"/>
          <p:cNvSpPr/>
          <p:nvPr/>
        </p:nvSpPr>
        <p:spPr>
          <a:xfrm rot="20435323">
            <a:off x="7514973" y="1622525"/>
            <a:ext cx="522768" cy="466442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Ч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44" name="Капля 43"/>
          <p:cNvSpPr/>
          <p:nvPr/>
        </p:nvSpPr>
        <p:spPr>
          <a:xfrm rot="20435323">
            <a:off x="7597091" y="760755"/>
            <a:ext cx="499055" cy="523226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Ц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45" name="Капля 44"/>
          <p:cNvSpPr/>
          <p:nvPr/>
        </p:nvSpPr>
        <p:spPr>
          <a:xfrm rot="20435323">
            <a:off x="6732995" y="688746"/>
            <a:ext cx="499055" cy="523226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Х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46" name="Капля 45"/>
          <p:cNvSpPr/>
          <p:nvPr/>
        </p:nvSpPr>
        <p:spPr>
          <a:xfrm rot="20435323">
            <a:off x="5652874" y="688746"/>
            <a:ext cx="499055" cy="523226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Ф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47" name="Капля 46"/>
          <p:cNvSpPr/>
          <p:nvPr/>
        </p:nvSpPr>
        <p:spPr>
          <a:xfrm rot="20435323">
            <a:off x="3060587" y="2272923"/>
            <a:ext cx="499055" cy="523226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48" name="Капля 47"/>
          <p:cNvSpPr/>
          <p:nvPr/>
        </p:nvSpPr>
        <p:spPr>
          <a:xfrm rot="20435323">
            <a:off x="6300947" y="1840875"/>
            <a:ext cx="499055" cy="523226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49" name="Капля 48"/>
          <p:cNvSpPr/>
          <p:nvPr/>
        </p:nvSpPr>
        <p:spPr>
          <a:xfrm>
            <a:off x="4427984" y="548680"/>
            <a:ext cx="500066" cy="428628"/>
          </a:xfrm>
          <a:prstGeom prst="teardrop">
            <a:avLst>
              <a:gd name="adj" fmla="val 1818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Я</a:t>
            </a:r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50" name="Капля 49"/>
          <p:cNvSpPr/>
          <p:nvPr/>
        </p:nvSpPr>
        <p:spPr>
          <a:xfrm>
            <a:off x="2771800" y="692696"/>
            <a:ext cx="500066" cy="428628"/>
          </a:xfrm>
          <a:prstGeom prst="teardrop">
            <a:avLst>
              <a:gd name="adj" fmla="val 1818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Ю</a:t>
            </a:r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51" name="Капля 50"/>
          <p:cNvSpPr/>
          <p:nvPr/>
        </p:nvSpPr>
        <p:spPr>
          <a:xfrm>
            <a:off x="1979712" y="836712"/>
            <a:ext cx="500066" cy="428628"/>
          </a:xfrm>
          <a:prstGeom prst="teardrop">
            <a:avLst>
              <a:gd name="adj" fmla="val 1818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Ё</a:t>
            </a:r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52" name="Капля 51"/>
          <p:cNvSpPr/>
          <p:nvPr/>
        </p:nvSpPr>
        <p:spPr>
          <a:xfrm>
            <a:off x="5076056" y="476672"/>
            <a:ext cx="500066" cy="428628"/>
          </a:xfrm>
          <a:prstGeom prst="teardrop">
            <a:avLst>
              <a:gd name="adj" fmla="val 1818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Е</a:t>
            </a:r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55" name="Капля 54"/>
          <p:cNvSpPr/>
          <p:nvPr/>
        </p:nvSpPr>
        <p:spPr>
          <a:xfrm rot="20435323">
            <a:off x="3914573" y="1846428"/>
            <a:ext cx="522768" cy="466442"/>
          </a:xfrm>
          <a:prstGeom prst="teardrop">
            <a:avLst>
              <a:gd name="adj" fmla="val 20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Ь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56" name="Капля 55"/>
          <p:cNvSpPr/>
          <p:nvPr/>
        </p:nvSpPr>
        <p:spPr>
          <a:xfrm rot="18413551">
            <a:off x="6238225" y="520495"/>
            <a:ext cx="522768" cy="466442"/>
          </a:xfrm>
          <a:prstGeom prst="teardrop">
            <a:avLst>
              <a:gd name="adj" fmla="val 20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nstantia" pitchFamily="18" charset="0"/>
              </a:rPr>
              <a:t>Ъ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9371E-6 L -0.10851 0.34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9371E-6 L -0.10851 0.344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9371E-6 L -0.10851 0.344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8 0.0926 L -0.15833 0.436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9371E-6 L -0.10851 0.344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9371E-6 L -0.10851 0.3443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31736 0.404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9963E-6 L 0.15261 0.109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9963E-6 L 0.15261 0.109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0.0662 L 0.15746 0.241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9963E-6 L 0.15261 0.1091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0.30173 0.2782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21025 0.4923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2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0.04491 L 0.22309 0.291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9963E-6 L 0.15261 0.1091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9963E-6 L 0.15261 0.1091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36528 0.22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9963E-6 L 0.15261 0.1091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1458 L 0.02292 0.2604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0532 L 0.30677 0.5150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4 0.05602 L 0.06406 0.2599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3559 0.3509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13021 0.4560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9963E-6 L 0.15261 0.1091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7 0.08634 L 0.35225 0.2798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9963E-6 L 0.15261 0.1091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21892 0.4247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9371E-6 L -0.10851 0.3443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9371E-6 L -0.10851 0.3443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30295 0.3782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83" name="Picture 35" descr="jy tyjze yhj,gazh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60232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36510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33672" y="692696"/>
            <a:ext cx="5998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Игра «Составь слова из слогов»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1556792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Цели: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закрепление умения  читать по слогам;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научить составлять слова из слогов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538797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2" descr="C:\Documents and Settings\Пользователь\Мои документы\x_b84ca5f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5169" cy="1224135"/>
          </a:xfrm>
          <a:prstGeom prst="rect">
            <a:avLst/>
          </a:prstGeom>
          <a:noFill/>
        </p:spPr>
      </p:pic>
      <p:pic>
        <p:nvPicPr>
          <p:cNvPr id="17411" name="Picture 3" descr="D:\Диск С\Мои рисунки\для презентаций\пальм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628800"/>
            <a:ext cx="2643163" cy="2376264"/>
          </a:xfrm>
          <a:prstGeom prst="rect">
            <a:avLst/>
          </a:prstGeom>
          <a:noFill/>
        </p:spPr>
      </p:pic>
      <p:pic>
        <p:nvPicPr>
          <p:cNvPr id="17412" name="Picture 4" descr="D:\Диск С\Мои рисунки\для презентаций\домик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725" y="3501008"/>
            <a:ext cx="1438275" cy="1295400"/>
          </a:xfrm>
          <a:prstGeom prst="rect">
            <a:avLst/>
          </a:prstGeom>
          <a:noFill/>
        </p:spPr>
      </p:pic>
      <p:pic>
        <p:nvPicPr>
          <p:cNvPr id="17" name="Picture 9" descr="ирис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4941168"/>
            <a:ext cx="1224136" cy="200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ирис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4967334"/>
            <a:ext cx="1152128" cy="189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C:\Documents and Settings\Пользователь\Мои документы\1235661598_butterfly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444208" y="4725144"/>
            <a:ext cx="599160" cy="720080"/>
          </a:xfrm>
          <a:prstGeom prst="rect">
            <a:avLst/>
          </a:prstGeom>
          <a:noFill/>
        </p:spPr>
      </p:pic>
      <p:pic>
        <p:nvPicPr>
          <p:cNvPr id="17424" name="Picture 16" descr="C:\Documents and Settings\Пользователь\Мои документы\i (2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2996952"/>
            <a:ext cx="2448272" cy="1632181"/>
          </a:xfrm>
          <a:prstGeom prst="rect">
            <a:avLst/>
          </a:prstGeom>
          <a:noFill/>
        </p:spPr>
      </p:pic>
      <p:pic>
        <p:nvPicPr>
          <p:cNvPr id="17425" name="Picture 17" descr="D:\Диск С\Мои рисунки\для презентаций\2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3429000"/>
            <a:ext cx="2232248" cy="2395584"/>
          </a:xfrm>
          <a:prstGeom prst="rect">
            <a:avLst/>
          </a:prstGeom>
          <a:noFill/>
        </p:spPr>
      </p:pic>
      <p:pic>
        <p:nvPicPr>
          <p:cNvPr id="17434" name="Picture 26" descr="C:\Documents and Settings\Пользователь\Мои документы\hq-wallpapers_ru_animals_1965_800x6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5517232"/>
            <a:ext cx="768085" cy="576064"/>
          </a:xfrm>
          <a:prstGeom prst="rect">
            <a:avLst/>
          </a:prstGeom>
          <a:noFill/>
        </p:spPr>
      </p:pic>
      <p:pic>
        <p:nvPicPr>
          <p:cNvPr id="32" name="Picture 26" descr="C:\Documents and Settings\Пользователь\Мои документы\hq-wallpapers_ru_animals_1965_800x60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5877272"/>
            <a:ext cx="701338" cy="567680"/>
          </a:xfrm>
          <a:prstGeom prst="rect">
            <a:avLst/>
          </a:prstGeom>
          <a:noFill/>
        </p:spPr>
      </p:pic>
      <p:pic>
        <p:nvPicPr>
          <p:cNvPr id="33" name="Picture 9" descr="ирис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128" y="4967334"/>
            <a:ext cx="1152128" cy="189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6" descr="C:\Documents and Settings\Пользователь\Мои документы\hq-wallpapers_ru_animals_1965_800x60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4716016" y="5877272"/>
            <a:ext cx="720080" cy="567680"/>
          </a:xfrm>
          <a:prstGeom prst="rect">
            <a:avLst/>
          </a:prstGeom>
          <a:noFill/>
        </p:spPr>
      </p:pic>
      <p:sp>
        <p:nvSpPr>
          <p:cNvPr id="41" name="Блок-схема: узел 40"/>
          <p:cNvSpPr/>
          <p:nvPr/>
        </p:nvSpPr>
        <p:spPr>
          <a:xfrm>
            <a:off x="5868144" y="3140968"/>
            <a:ext cx="720080" cy="576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и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2" name="Блок-схема: узел 41"/>
          <p:cNvSpPr/>
          <p:nvPr/>
        </p:nvSpPr>
        <p:spPr>
          <a:xfrm>
            <a:off x="8316416" y="4365104"/>
            <a:ext cx="827584" cy="7200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FFFF00"/>
                </a:solidFill>
              </a:rPr>
              <a:t>ри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9" name="Picture 16" descr="C:\Documents and Settings\Пользователь\Мои документы\i (2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67544" y="2996952"/>
            <a:ext cx="2079848" cy="1632181"/>
          </a:xfrm>
          <a:prstGeom prst="rect">
            <a:avLst/>
          </a:prstGeom>
          <a:noFill/>
        </p:spPr>
      </p:pic>
      <p:pic>
        <p:nvPicPr>
          <p:cNvPr id="50" name="Picture 19" descr="http://www.clker.com/cliparts/O/s/Q/l/A/M/cow-hi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467544" y="4221088"/>
            <a:ext cx="2617730" cy="1728192"/>
          </a:xfrm>
          <a:prstGeom prst="rect">
            <a:avLst/>
          </a:prstGeom>
          <a:noFill/>
        </p:spPr>
      </p:pic>
      <p:sp>
        <p:nvSpPr>
          <p:cNvPr id="51" name="Прямоугольник 50"/>
          <p:cNvSpPr/>
          <p:nvPr/>
        </p:nvSpPr>
        <p:spPr>
          <a:xfrm>
            <a:off x="4788024" y="4714884"/>
            <a:ext cx="77933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ни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143868" y="3501008"/>
            <a:ext cx="7486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ко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4" name="Блок-схема: узел 53"/>
          <p:cNvSpPr/>
          <p:nvPr/>
        </p:nvSpPr>
        <p:spPr>
          <a:xfrm>
            <a:off x="7956376" y="5445224"/>
            <a:ext cx="973342" cy="62698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FFFF00"/>
                </a:solidFill>
              </a:rPr>
              <a:t>сы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5" name="Подзаголовок 54"/>
          <p:cNvSpPr>
            <a:spLocks noGrp="1"/>
          </p:cNvSpPr>
          <p:nvPr>
            <p:ph type="subTitle" idx="1"/>
          </p:nvPr>
        </p:nvSpPr>
        <p:spPr>
          <a:xfrm>
            <a:off x="6012160" y="4005064"/>
            <a:ext cx="864096" cy="64807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6" name="Табличка 55"/>
          <p:cNvSpPr/>
          <p:nvPr/>
        </p:nvSpPr>
        <p:spPr>
          <a:xfrm>
            <a:off x="5643570" y="6237312"/>
            <a:ext cx="1016662" cy="62068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хот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7" name="Табличка 56"/>
          <p:cNvSpPr/>
          <p:nvPr/>
        </p:nvSpPr>
        <p:spPr>
          <a:xfrm>
            <a:off x="6804248" y="3140968"/>
            <a:ext cx="1152128" cy="71894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ник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9" name="Трапеция 58"/>
          <p:cNvSpPr/>
          <p:nvPr/>
        </p:nvSpPr>
        <p:spPr>
          <a:xfrm>
            <a:off x="8100392" y="6072182"/>
            <a:ext cx="1043608" cy="785818"/>
          </a:xfrm>
          <a:prstGeom prst="trapezoid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ба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0" name="Трапеция 59"/>
          <p:cNvSpPr/>
          <p:nvPr/>
        </p:nvSpPr>
        <p:spPr>
          <a:xfrm>
            <a:off x="3643306" y="4714884"/>
            <a:ext cx="1071570" cy="78581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со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1" name="Трапеция 60"/>
          <p:cNvSpPr/>
          <p:nvPr/>
        </p:nvSpPr>
        <p:spPr>
          <a:xfrm>
            <a:off x="2643174" y="6213352"/>
            <a:ext cx="985838" cy="64464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 </a:t>
            </a:r>
            <a:r>
              <a:rPr lang="ru-RU" sz="3600" dirty="0" err="1" smtClean="0">
                <a:solidFill>
                  <a:srgbClr val="FFFF00"/>
                </a:solidFill>
              </a:rPr>
              <a:t>ка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2" name="Шестиугольник 61"/>
          <p:cNvSpPr/>
          <p:nvPr/>
        </p:nvSpPr>
        <p:spPr>
          <a:xfrm>
            <a:off x="4214810" y="6143620"/>
            <a:ext cx="1005262" cy="71438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ко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3" name="Шестиугольник 62"/>
          <p:cNvSpPr/>
          <p:nvPr/>
        </p:nvSpPr>
        <p:spPr>
          <a:xfrm>
            <a:off x="3419872" y="3068960"/>
            <a:ext cx="1073280" cy="70008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РО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4" name="Шестиугольник 63"/>
          <p:cNvSpPr/>
          <p:nvPr/>
        </p:nvSpPr>
        <p:spPr>
          <a:xfrm>
            <a:off x="6572264" y="6157914"/>
            <a:ext cx="1060704" cy="70008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FFFF00"/>
                </a:solidFill>
              </a:rPr>
              <a:t>ва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6" name="Сердце 65"/>
          <p:cNvSpPr/>
          <p:nvPr/>
        </p:nvSpPr>
        <p:spPr>
          <a:xfrm>
            <a:off x="4355976" y="3212976"/>
            <a:ext cx="1071570" cy="78581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FFFF00"/>
                </a:solidFill>
              </a:rPr>
              <a:t>ут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8" name="Сердце 67"/>
          <p:cNvSpPr/>
          <p:nvPr/>
        </p:nvSpPr>
        <p:spPr>
          <a:xfrm>
            <a:off x="7092280" y="4797152"/>
            <a:ext cx="1071570" cy="78581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FFFF00"/>
                </a:solidFill>
              </a:rPr>
              <a:t>ки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993 -0.09606 L -0.63333 -0.2090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125 -0.30532 L -0.79965 -0.38264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87 -0.14699 L -0.30243 -0.6122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76389 -0.4305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00" y="-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65156 -0.5391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00" y="-2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1065 L -0.2599 -0.51968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2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0.01042 L -0.10972 -0.83264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-4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12205 -0.38843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37986 -0.6840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0" y="-3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1164 -0.4967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2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33038 -0.69445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3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48038 -0.14352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28611 0.3044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-0.53664 -0.14444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45226 0.40487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63351 0.1632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83" name="Picture 35" descr="jy tyjze yhj,gazh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60232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36510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11419" y="692696"/>
            <a:ext cx="5843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Игра «Вылечим предложения»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1556792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Цели: </a:t>
            </a:r>
          </a:p>
          <a:p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научить использовать правильно предлоги в речи;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развивать речь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83" name="Picture 35" descr="jy tyjze yhj,gazh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60232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36510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1628800"/>
            <a:ext cx="7200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…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гнезде пищат птенцы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.</a:t>
            </a:r>
          </a:p>
          <a:p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Вазу поставили …      стол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.</a:t>
            </a:r>
          </a:p>
          <a:p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Ученик стоит    ….   доски.</a:t>
            </a: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Кот сидит   …    столом.</a:t>
            </a: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Учебники содержи  …. чистоте.</a:t>
            </a:r>
          </a:p>
          <a:p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19458" name="Picture 2" descr="D:\Диск С\Мои рисунки\для презентаций\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60648"/>
            <a:ext cx="1508191" cy="1484784"/>
          </a:xfrm>
          <a:prstGeom prst="rect">
            <a:avLst/>
          </a:prstGeom>
          <a:noFill/>
        </p:spPr>
      </p:pic>
      <p:pic>
        <p:nvPicPr>
          <p:cNvPr id="19460" name="Picture 4" descr="http://detsad86.ucoz.ru/kartinki/dokter_trsp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4800" y="3284984"/>
            <a:ext cx="1709200" cy="1728192"/>
          </a:xfrm>
          <a:prstGeom prst="rect">
            <a:avLst/>
          </a:prstGeom>
          <a:noFill/>
        </p:spPr>
      </p:pic>
      <p:sp>
        <p:nvSpPr>
          <p:cNvPr id="12" name="Сердце 11"/>
          <p:cNvSpPr/>
          <p:nvPr/>
        </p:nvSpPr>
        <p:spPr>
          <a:xfrm>
            <a:off x="1763688" y="1340768"/>
            <a:ext cx="1071570" cy="78581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В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3" name="Сердце 12"/>
          <p:cNvSpPr/>
          <p:nvPr/>
        </p:nvSpPr>
        <p:spPr>
          <a:xfrm>
            <a:off x="5292080" y="2996952"/>
            <a:ext cx="864096" cy="57606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у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4" name="Сердце 13"/>
          <p:cNvSpPr/>
          <p:nvPr/>
        </p:nvSpPr>
        <p:spPr>
          <a:xfrm>
            <a:off x="5724128" y="2132856"/>
            <a:ext cx="1071570" cy="78581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на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5" name="Сердце 14"/>
          <p:cNvSpPr/>
          <p:nvPr/>
        </p:nvSpPr>
        <p:spPr>
          <a:xfrm>
            <a:off x="4355976" y="3789040"/>
            <a:ext cx="1296144" cy="100811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под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6" name="Сердце 15"/>
          <p:cNvSpPr/>
          <p:nvPr/>
        </p:nvSpPr>
        <p:spPr>
          <a:xfrm>
            <a:off x="6156176" y="4581128"/>
            <a:ext cx="1071570" cy="78581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В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3" grpId="0" build="p" animBg="1"/>
      <p:bldP spid="14" grpId="0" build="p" animBg="1"/>
      <p:bldP spid="15" grpId="0" build="p" animBg="1"/>
      <p:bldP spid="1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83" name="Picture 35" descr="jy tyjze yhj,gazh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60232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36510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23661" y="692696"/>
            <a:ext cx="3018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Игра «Рыбаки»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1556792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Цели: </a:t>
            </a:r>
          </a:p>
          <a:p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 развивать умение находить нужную букву;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формировать навыки чтения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83" name="Picture 35" descr="jy tyjze yhj,gazh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60232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29309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10873" y="692696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1556792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0482" name="Picture 2" descr="http://www.fishmaster.info/picture.php?s=c7bac5bbf4529b22822e8992942b7a84&amp;albumid=190&amp;pictureid=16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1" y="0"/>
            <a:ext cx="2104040" cy="285293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47664" y="1052736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ша  .    </a:t>
            </a:r>
            <a:r>
              <a:rPr lang="ru-RU" sz="3200" b="1" dirty="0" err="1" smtClean="0"/>
              <a:t>фик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2780928"/>
            <a:ext cx="1223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. </a:t>
            </a:r>
            <a:r>
              <a:rPr lang="ru-RU" sz="3200" b="1" dirty="0" err="1" smtClean="0"/>
              <a:t>ороз</a:t>
            </a:r>
            <a:endParaRPr lang="ru-RU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4005064"/>
            <a:ext cx="1587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/>
              <a:t>ма</a:t>
            </a:r>
            <a:r>
              <a:rPr lang="ru-RU" sz="3200" b="1" dirty="0" smtClean="0"/>
              <a:t> . рос</a:t>
            </a:r>
            <a:endParaRPr lang="ru-RU" sz="3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5301208"/>
            <a:ext cx="1630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у  . </a:t>
            </a:r>
            <a:r>
              <a:rPr lang="ru-RU" sz="3200" b="1" dirty="0" err="1" smtClean="0"/>
              <a:t>еник</a:t>
            </a:r>
            <a:endParaRPr lang="ru-RU" sz="3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64288" y="1484784"/>
            <a:ext cx="1555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сто  . </a:t>
            </a:r>
            <a:r>
              <a:rPr lang="ru-RU" sz="3200" b="1" dirty="0" err="1" smtClean="0"/>
              <a:t>ик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16216" y="2852936"/>
            <a:ext cx="1670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.  </a:t>
            </a:r>
            <a:r>
              <a:rPr lang="ru-RU" sz="3200" b="1" dirty="0" err="1" smtClean="0"/>
              <a:t>ождик</a:t>
            </a:r>
            <a:endParaRPr lang="ru-RU" sz="3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4077072"/>
            <a:ext cx="1389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брате </a:t>
            </a:r>
            <a:r>
              <a:rPr lang="ru-RU" sz="3200" b="1" dirty="0" smtClean="0">
                <a:solidFill>
                  <a:srgbClr val="0070C0"/>
                </a:solidFill>
              </a:rPr>
              <a:t>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76256" y="5517232"/>
            <a:ext cx="1510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/>
              <a:t>пе</a:t>
            </a:r>
            <a:r>
              <a:rPr lang="ru-RU" sz="3200" b="1" dirty="0" smtClean="0"/>
              <a:t>  .  ал</a:t>
            </a:r>
            <a:endParaRPr lang="ru-RU" sz="3200" b="1" dirty="0"/>
          </a:p>
        </p:txBody>
      </p:sp>
      <p:pic>
        <p:nvPicPr>
          <p:cNvPr id="20485" name="Picture 5" descr="C:\Documents and Settings\Пользователь\Мои документы\05b007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48680"/>
            <a:ext cx="1296144" cy="799621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2123728" y="764704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7" name="Picture 5" descr="C:\Documents and Settings\Пользователь\Мои документы\05b007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276872"/>
            <a:ext cx="1296144" cy="799621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2267744" y="2636912"/>
            <a:ext cx="5192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9" name="Picture 5" descr="C:\Documents and Settings\Пользователь\Мои документы\05b007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573016"/>
            <a:ext cx="1296144" cy="799621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3491880" y="3933056"/>
            <a:ext cx="5192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1" name="Picture 5" descr="C:\Documents and Settings\Пользователь\Мои документы\05b007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725144"/>
            <a:ext cx="1296144" cy="799621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3275856" y="5157192"/>
            <a:ext cx="5192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486" name="Picture 6" descr="C:\Documents and Settings\Пользователь\Мои документы\oky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764704"/>
            <a:ext cx="1461707" cy="792087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7668344" y="1412776"/>
            <a:ext cx="5192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5" name="Picture 6" descr="C:\Documents and Settings\Пользователь\Мои документы\oky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204864"/>
            <a:ext cx="1461707" cy="792087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6372200" y="2780928"/>
            <a:ext cx="5192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7" name="Picture 6" descr="C:\Documents and Settings\Пользователь\Мои документы\oky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356992"/>
            <a:ext cx="1461707" cy="792087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7524328" y="3933056"/>
            <a:ext cx="5192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9" name="Picture 6" descr="C:\Documents and Settings\Пользователь\Мои документы\oky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4581128"/>
            <a:ext cx="1461707" cy="792087"/>
          </a:xfrm>
          <a:prstGeom prst="rect">
            <a:avLst/>
          </a:prstGeom>
          <a:noFill/>
        </p:spPr>
      </p:pic>
      <p:sp>
        <p:nvSpPr>
          <p:cNvPr id="50" name="Прямоугольник 49"/>
          <p:cNvSpPr/>
          <p:nvPr/>
        </p:nvSpPr>
        <p:spPr>
          <a:xfrm>
            <a:off x="7308304" y="5445224"/>
            <a:ext cx="5192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99395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20487" name="Picture 7" descr="D:\Диск С\Мои рисунки\для презентаций\spasibo_s_cyplyonkom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5445224"/>
            <a:ext cx="2304256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8" grpId="0" build="p"/>
      <p:bldP spid="40" grpId="0" build="p"/>
      <p:bldP spid="42" grpId="0" build="p"/>
      <p:bldP spid="44" grpId="0" build="p"/>
      <p:bldP spid="46" grpId="0" build="p"/>
      <p:bldP spid="48" grpId="0" build="p"/>
      <p:bldP spid="50" grpId="0" build="p"/>
    </p:bldLst>
  </p:timing>
</p:sld>
</file>

<file path=ppt/theme/theme1.xml><?xml version="1.0" encoding="utf-8"?>
<a:theme xmlns:a="http://schemas.openxmlformats.org/drawingml/2006/main" name="Копия Копия pol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Копия Копия pole</Template>
  <TotalTime>315</TotalTime>
  <Words>215</Words>
  <Application>Microsoft Office PowerPoint</Application>
  <PresentationFormat>Экран (4:3)</PresentationFormat>
  <Paragraphs>106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Копия Копия pole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</cp:lastModifiedBy>
  <cp:revision>33</cp:revision>
  <dcterms:created xsi:type="dcterms:W3CDTF">2013-02-15T15:54:16Z</dcterms:created>
  <dcterms:modified xsi:type="dcterms:W3CDTF">2013-02-23T13:19:32Z</dcterms:modified>
</cp:coreProperties>
</file>